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Grotesk" charset="1" panose="00000500000000000000"/>
      <p:regular r:id="rId14"/>
    </p:embeddedFont>
    <p:embeddedFont>
      <p:font typeface="Glacial Indifference Bold" charset="1" panose="00000800000000000000"/>
      <p:regular r:id="rId15"/>
    </p:embeddedFont>
    <p:embeddedFont>
      <p:font typeface="HK Grotesk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445623"/>
            <a:ext cx="7801192" cy="113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Etsy.com Case Study</a:t>
            </a:r>
          </a:p>
          <a:p>
            <a:pPr algn="ctr">
              <a:lnSpc>
                <a:spcPts val="457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626739"/>
            <a:ext cx="8984736" cy="5737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INTELLIGENT WEB CRAWLER &amp; ANALYZER</a:t>
            </a:r>
          </a:p>
          <a:p>
            <a:pPr algn="ctr">
              <a:lnSpc>
                <a:spcPts val="113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11534" y="6618385"/>
            <a:ext cx="7801192" cy="408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0"/>
              </a:lnSpc>
            </a:pPr>
            <a:r>
              <a:rPr lang="en-US" sz="37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Team: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ZEYAD ATEF 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SALMA KURDI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ABDULLAH SHERIF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AHMED SHARAF </a:t>
            </a:r>
          </a:p>
          <a:p>
            <a:pPr algn="ctr">
              <a:lnSpc>
                <a:spcPts val="4570"/>
              </a:lnSpc>
            </a:pPr>
          </a:p>
          <a:p>
            <a:pPr algn="ctr">
              <a:lnSpc>
                <a:spcPts val="45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565316" y="-4565316"/>
            <a:ext cx="10287000" cy="19417633"/>
          </a:xfrm>
          <a:custGeom>
            <a:avLst/>
            <a:gdLst/>
            <a:ahLst/>
            <a:cxnLst/>
            <a:rect r="r" b="b" t="t" l="l"/>
            <a:pathLst>
              <a:path h="19417633" w="10287000">
                <a:moveTo>
                  <a:pt x="0" y="0"/>
                </a:moveTo>
                <a:lnTo>
                  <a:pt x="10287000" y="0"/>
                </a:lnTo>
                <a:lnTo>
                  <a:pt x="10287000" y="19417632"/>
                </a:lnTo>
                <a:lnTo>
                  <a:pt x="0" y="1941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1" t="0" r="-168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17013" y="-644577"/>
            <a:ext cx="7747307" cy="11576155"/>
            <a:chOff x="0" y="0"/>
            <a:chExt cx="2040443" cy="30488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0443" cy="3048864"/>
            </a:xfrm>
            <a:custGeom>
              <a:avLst/>
              <a:gdLst/>
              <a:ahLst/>
              <a:cxnLst/>
              <a:rect r="r" b="b" t="t" l="l"/>
              <a:pathLst>
                <a:path h="3048864" w="2040443">
                  <a:moveTo>
                    <a:pt x="50965" y="0"/>
                  </a:moveTo>
                  <a:lnTo>
                    <a:pt x="1989478" y="0"/>
                  </a:lnTo>
                  <a:cubicBezTo>
                    <a:pt x="2002995" y="0"/>
                    <a:pt x="2015958" y="5369"/>
                    <a:pt x="2025516" y="14927"/>
                  </a:cubicBezTo>
                  <a:cubicBezTo>
                    <a:pt x="2035073" y="24485"/>
                    <a:pt x="2040443" y="37448"/>
                    <a:pt x="2040443" y="50965"/>
                  </a:cubicBezTo>
                  <a:lnTo>
                    <a:pt x="2040443" y="2997899"/>
                  </a:lnTo>
                  <a:cubicBezTo>
                    <a:pt x="2040443" y="3011416"/>
                    <a:pt x="2035073" y="3024379"/>
                    <a:pt x="2025516" y="3033937"/>
                  </a:cubicBezTo>
                  <a:cubicBezTo>
                    <a:pt x="2015958" y="3043494"/>
                    <a:pt x="2002995" y="3048864"/>
                    <a:pt x="1989478" y="3048864"/>
                  </a:cubicBezTo>
                  <a:lnTo>
                    <a:pt x="50965" y="3048864"/>
                  </a:lnTo>
                  <a:cubicBezTo>
                    <a:pt x="37448" y="3048864"/>
                    <a:pt x="24485" y="3043494"/>
                    <a:pt x="14927" y="3033937"/>
                  </a:cubicBezTo>
                  <a:cubicBezTo>
                    <a:pt x="5369" y="3024379"/>
                    <a:pt x="0" y="3011416"/>
                    <a:pt x="0" y="2997899"/>
                  </a:cubicBezTo>
                  <a:lnTo>
                    <a:pt x="0" y="50965"/>
                  </a:lnTo>
                  <a:cubicBezTo>
                    <a:pt x="0" y="37448"/>
                    <a:pt x="5369" y="24485"/>
                    <a:pt x="14927" y="14927"/>
                  </a:cubicBezTo>
                  <a:cubicBezTo>
                    <a:pt x="24485" y="5369"/>
                    <a:pt x="37448" y="0"/>
                    <a:pt x="50965" y="0"/>
                  </a:cubicBezTo>
                  <a:close/>
                </a:path>
              </a:pathLst>
            </a:custGeom>
            <a:solidFill>
              <a:srgbClr val="01050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40443" cy="308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699596">
            <a:off x="10828405" y="448006"/>
            <a:ext cx="5338562" cy="8864496"/>
          </a:xfrm>
          <a:custGeom>
            <a:avLst/>
            <a:gdLst/>
            <a:ahLst/>
            <a:cxnLst/>
            <a:rect r="r" b="b" t="t" l="l"/>
            <a:pathLst>
              <a:path h="8864496" w="5338562">
                <a:moveTo>
                  <a:pt x="5338562" y="0"/>
                </a:moveTo>
                <a:lnTo>
                  <a:pt x="0" y="0"/>
                </a:lnTo>
                <a:lnTo>
                  <a:pt x="0" y="8864497"/>
                </a:lnTo>
                <a:lnTo>
                  <a:pt x="5338562" y="8864497"/>
                </a:lnTo>
                <a:lnTo>
                  <a:pt x="533856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269" y="814477"/>
            <a:ext cx="11622176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WHY THIS PROJECT?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8819" y="2811297"/>
            <a:ext cx="7899970" cy="665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2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✔ Understand Etsy’s crawlability rules (robots.txt, sitemap, APIs).</a:t>
            </a:r>
          </a:p>
          <a:p>
            <a:pPr algn="l">
              <a:lnSpc>
                <a:spcPts val="4567"/>
              </a:lnSpc>
            </a:pPr>
          </a:p>
          <a:p>
            <a:pPr algn="l">
              <a:lnSpc>
                <a:spcPts val="4567"/>
              </a:lnSpc>
            </a:pPr>
            <a:r>
              <a:rPr lang="en-US" sz="32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✔ Extract structured data from product pages using Python scraping tools.</a:t>
            </a:r>
          </a:p>
          <a:p>
            <a:pPr algn="l">
              <a:lnSpc>
                <a:spcPts val="4567"/>
              </a:lnSpc>
            </a:pPr>
          </a:p>
          <a:p>
            <a:pPr algn="l">
              <a:lnSpc>
                <a:spcPts val="4567"/>
              </a:lnSpc>
            </a:pPr>
            <a:r>
              <a:rPr lang="en-US" sz="32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✔ Present findings using a clean and interactive dashboard (Streamlit).</a:t>
            </a:r>
          </a:p>
          <a:p>
            <a:pPr algn="l">
              <a:lnSpc>
                <a:spcPts val="4147"/>
              </a:lnSpc>
            </a:pP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✔ Apply ethical crawling standards and anti-bot evasion techniques.</a:t>
            </a:r>
          </a:p>
          <a:p>
            <a:pPr algn="l">
              <a:lnSpc>
                <a:spcPts val="41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5561" y="419297"/>
            <a:ext cx="10731676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CRAWLABILITY ANALYSIS</a:t>
            </a:r>
          </a:p>
          <a:p>
            <a:pPr algn="r">
              <a:lnSpc>
                <a:spcPts val="80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381434" y="2406593"/>
            <a:ext cx="9495802" cy="731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✅ Allowed sections: /mailinglist/, /api/v3/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⛔ Disallowed paths: /search/, /account/, /listing/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🗺 Sitemap index: sitemaps.xml and vip-seller.xml provided page guidance.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💡 Used robots.txt to avoid restricted areas and optimize crawling scope.</a:t>
            </a:r>
          </a:p>
          <a:p>
            <a:pPr algn="r">
              <a:lnSpc>
                <a:spcPts val="53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4658" y="1284070"/>
            <a:ext cx="5258113" cy="7718860"/>
          </a:xfrm>
          <a:custGeom>
            <a:avLst/>
            <a:gdLst/>
            <a:ahLst/>
            <a:cxnLst/>
            <a:rect r="r" b="b" t="t" l="l"/>
            <a:pathLst>
              <a:path h="7718860" w="5258113">
                <a:moveTo>
                  <a:pt x="0" y="0"/>
                </a:moveTo>
                <a:lnTo>
                  <a:pt x="5258113" y="0"/>
                </a:lnTo>
                <a:lnTo>
                  <a:pt x="5258113" y="7718860"/>
                </a:lnTo>
                <a:lnTo>
                  <a:pt x="0" y="771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0" r="-1772" b="-42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9430" y="1532999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9492" y="267617"/>
            <a:ext cx="14149016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EXTRACTION STRATEGY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01762" y="2411504"/>
            <a:ext cx="8742238" cy="697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</a:p>
          <a:p>
            <a:pPr algn="l">
              <a:lnSpc>
                <a:spcPts val="4316"/>
              </a:lnSpc>
            </a:pPr>
            <a:r>
              <a:rPr lang="en-US" sz="30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🔧 Used Selenium to load JavaScript content dynamically.</a:t>
            </a:r>
          </a:p>
          <a:p>
            <a:pPr algn="l">
              <a:lnSpc>
                <a:spcPts val="4316"/>
              </a:lnSpc>
            </a:pPr>
          </a:p>
          <a:p>
            <a:pPr algn="l">
              <a:lnSpc>
                <a:spcPts val="4316"/>
              </a:lnSpc>
            </a:pPr>
            <a:r>
              <a:rPr lang="en-US" sz="30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🔍 Parsed content with BeautifulSoup to extract titles, prices, URLs.</a:t>
            </a:r>
          </a:p>
          <a:p>
            <a:pPr algn="l">
              <a:lnSpc>
                <a:spcPts val="4316"/>
              </a:lnSpc>
            </a:pPr>
          </a:p>
          <a:p>
            <a:pPr algn="l">
              <a:lnSpc>
                <a:spcPts val="4316"/>
              </a:lnSpc>
            </a:pPr>
            <a:r>
              <a:rPr lang="en-US" sz="30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📊 Collected sample of 20 jewelry products from multiple shops.</a:t>
            </a:r>
          </a:p>
          <a:p>
            <a:pPr algn="l">
              <a:lnSpc>
                <a:spcPts val="4316"/>
              </a:lnSpc>
            </a:pPr>
          </a:p>
          <a:p>
            <a:pPr algn="l">
              <a:lnSpc>
                <a:spcPts val="4316"/>
              </a:lnSpc>
            </a:pPr>
            <a:r>
              <a:rPr lang="en-US" sz="30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⚠ Faced CAPTCHA issues; solved using randomized waits and headers.</a:t>
            </a:r>
          </a:p>
          <a:p>
            <a:pPr algn="l">
              <a:lnSpc>
                <a:spcPts val="403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73793" y="1908803"/>
            <a:ext cx="13647735" cy="598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🎭 Playwright helped load React components dynamically.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📡 Discovered Etsy’s `/taxonomy` API for category metadata.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📰 RSS feeds provided shop update entries in XML format.</a:t>
            </a:r>
          </a:p>
          <a:p>
            <a:pPr algn="r">
              <a:lnSpc>
                <a:spcPts val="5319"/>
              </a:lnSpc>
            </a:pPr>
          </a:p>
          <a:p>
            <a:pPr algn="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📌 JSON parsing enabled faster structured data access.</a:t>
            </a:r>
          </a:p>
          <a:p>
            <a:pPr algn="r">
              <a:lnSpc>
                <a:spcPts val="53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34418" y="16002"/>
            <a:ext cx="14853582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JAVASCRIPT AND API CHALLENGES</a:t>
            </a:r>
          </a:p>
          <a:p>
            <a:pPr algn="r">
              <a:lnSpc>
                <a:spcPts val="80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751246">
            <a:off x="136204" y="1616589"/>
            <a:ext cx="3392891" cy="7505109"/>
          </a:xfrm>
          <a:custGeom>
            <a:avLst/>
            <a:gdLst/>
            <a:ahLst/>
            <a:cxnLst/>
            <a:rect r="r" b="b" t="t" l="l"/>
            <a:pathLst>
              <a:path h="7505109" w="3392891">
                <a:moveTo>
                  <a:pt x="0" y="0"/>
                </a:moveTo>
                <a:lnTo>
                  <a:pt x="3392891" y="0"/>
                </a:lnTo>
                <a:lnTo>
                  <a:pt x="3392891" y="7505109"/>
                </a:lnTo>
                <a:lnTo>
                  <a:pt x="0" y="750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64" t="0" r="-336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5300" y="8372593"/>
            <a:ext cx="1204722" cy="1417752"/>
          </a:xfrm>
          <a:custGeom>
            <a:avLst/>
            <a:gdLst/>
            <a:ahLst/>
            <a:cxnLst/>
            <a:rect r="r" b="b" t="t" l="l"/>
            <a:pathLst>
              <a:path h="1417752" w="1204722">
                <a:moveTo>
                  <a:pt x="0" y="0"/>
                </a:moveTo>
                <a:lnTo>
                  <a:pt x="1204722" y="0"/>
                </a:lnTo>
                <a:lnTo>
                  <a:pt x="1204722" y="1417752"/>
                </a:lnTo>
                <a:lnTo>
                  <a:pt x="0" y="1417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7952" y="3637681"/>
            <a:ext cx="7137191" cy="411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📈 Crawlability Score: 87/100 — based on sitemap &amp; robots.txt access.</a:t>
            </a:r>
          </a:p>
          <a:p>
            <a:pPr algn="ctr">
              <a:lnSpc>
                <a:spcPts val="4716"/>
              </a:lnSpc>
            </a:pPr>
          </a:p>
          <a:p>
            <a:pPr algn="ctr">
              <a:lnSpc>
                <a:spcPts val="4716"/>
              </a:lnSpc>
            </a:pPr>
          </a:p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💍 Top Products Table: Shows name, price, link, and shop.</a:t>
            </a:r>
          </a:p>
          <a:p>
            <a:pPr algn="ctr">
              <a:lnSpc>
                <a:spcPts val="471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27952" y="57150"/>
            <a:ext cx="15510935" cy="36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5"/>
              </a:lnSpc>
            </a:pPr>
            <a:r>
              <a:rPr lang="en-US" b="true" sz="84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INTERACTIVE DASHBOARD (STREAMLIT)</a:t>
            </a:r>
          </a:p>
          <a:p>
            <a:pPr algn="ctr">
              <a:lnSpc>
                <a:spcPts val="95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122109" y="3637681"/>
            <a:ext cx="7137191" cy="411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📊 Price Trends Chart: Real-time data plotted using Plotly.</a:t>
            </a:r>
          </a:p>
          <a:p>
            <a:pPr algn="ctr">
              <a:lnSpc>
                <a:spcPts val="4716"/>
              </a:lnSpc>
            </a:pPr>
          </a:p>
          <a:p>
            <a:pPr algn="ctr">
              <a:lnSpc>
                <a:spcPts val="4716"/>
              </a:lnSpc>
            </a:pPr>
          </a:p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💡 Tips: Avoid over-crawling and respect crawl-delay intervals.</a:t>
            </a:r>
          </a:p>
          <a:p>
            <a:pPr algn="ctr">
              <a:lnSpc>
                <a:spcPts val="471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77832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098" y="520349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2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2" y="12795913"/>
                </a:lnTo>
                <a:lnTo>
                  <a:pt x="69417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9994" y="380816"/>
            <a:ext cx="14514286" cy="196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b="true" sz="68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 AND SOLUTIONS</a:t>
            </a:r>
          </a:p>
          <a:p>
            <a:pPr algn="r">
              <a:lnSpc>
                <a:spcPts val="77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45680" y="2502558"/>
            <a:ext cx="7950263" cy="696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😓 CAPTCHA blocks → Solved with undetected_chromedriver &amp; delay logic.</a:t>
            </a:r>
          </a:p>
          <a:p>
            <a:pPr algn="r">
              <a:lnSpc>
                <a:spcPts val="4620"/>
              </a:lnSpc>
            </a:pP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⏳ Rate limits → Added request throttling and exponential backoff.</a:t>
            </a:r>
          </a:p>
          <a:p>
            <a:pPr algn="r">
              <a:lnSpc>
                <a:spcPts val="4620"/>
              </a:lnSpc>
            </a:pP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🧩 Dynamic DOM → Adaptive XPath and CSS selectors per page load.</a:t>
            </a:r>
          </a:p>
          <a:p>
            <a:pPr algn="r">
              <a:lnSpc>
                <a:spcPts val="4620"/>
              </a:lnSpc>
            </a:pP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⚠ Ethical Crawling → Maintained compliance with robots.txt.</a:t>
            </a:r>
          </a:p>
          <a:p>
            <a:pPr algn="r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DAGnFdtnz9I</dc:identifier>
  <dcterms:modified xsi:type="dcterms:W3CDTF">2011-08-01T06:04:30Z</dcterms:modified>
  <cp:revision>1</cp:revision>
  <dc:title>Blue and Green Modern Artificial Intelligence Presentation</dc:title>
</cp:coreProperties>
</file>